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7/8/2016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The human mind</a:t>
            </a:r>
            <a:r>
              <a:rPr lang="en-US" baseline="0" dirty="0" smtClean="0"/>
              <a:t> can accomplish some remarkable things.</a:t>
            </a:r>
          </a:p>
          <a:p>
            <a:pPr marL="171450" indent="-171450">
              <a:buFontTx/>
              <a:buChar char="-"/>
            </a:pPr>
            <a:r>
              <a:rPr lang="en-US" baseline="0" dirty="0" smtClean="0"/>
              <a:t>However, because our minds are so complex, we often fail to recognize when it can fail to make quality decisions.</a:t>
            </a:r>
          </a:p>
          <a:p>
            <a:pPr marL="171450" indent="-171450">
              <a:buFontTx/>
              <a:buChar char="-"/>
            </a:pPr>
            <a:r>
              <a:rPr lang="en-US" baseline="0" dirty="0" smtClean="0"/>
              <a:t>Psychological research has uncovered many shortcuts that we use to make decisions and has identified the situations in which these shortcuts are the most likely to fail us.</a:t>
            </a:r>
          </a:p>
          <a:p>
            <a:pPr marL="171450" indent="-171450">
              <a:buFontTx/>
              <a:buChar char="-"/>
            </a:pPr>
            <a:r>
              <a:rPr lang="en-US" baseline="0" dirty="0" smtClean="0"/>
              <a:t>Even the most intelligent of people are susceptible to being misled by these mental shortcuts.</a:t>
            </a:r>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The</a:t>
            </a:r>
            <a:r>
              <a:rPr lang="en-US" baseline="0" dirty="0" smtClean="0"/>
              <a:t> term judgment refers to the cognitive aspects of our decision-making process.</a:t>
            </a:r>
          </a:p>
          <a:p>
            <a:pPr marL="171450" indent="-171450">
              <a:buFontTx/>
              <a:buChar char="-"/>
            </a:pPr>
            <a:r>
              <a:rPr lang="en-US" baseline="0" dirty="0" smtClean="0"/>
              <a:t>Examples of decisions: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You are ﬁnishing your MBA at a well-known school. Your credentials are quite good, and you expect to obtain job offers from a number of consulting ﬁrms. How are you going to select the right job?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You are the director of the marketing division of a rapidly expanding consumer company. You need to hire a product manager for a new “secret” product that the company plans to introduce to the market in ﬁfteen months. How will you go about hiring the appropriate individual?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As the owner of a venture capital ﬁrm, you have a number of proposals that meet your preliminary considerations but only a limited budget with which to fund new projects. Which projects will you fund?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You are on the corporate acquisition staff of a large conglomerate that is interested in acquiring a small-to-moderate-sized ﬁrm in the oil industry. What ﬁrm, if any, will you advise the company to acquire? </a:t>
            </a:r>
            <a:endParaRPr lang="en-US" baseline="0" dirty="0" smtClean="0"/>
          </a:p>
          <a:p>
            <a:pPr marL="171450" lvl="0" indent="-171450">
              <a:buFontTx/>
              <a:buChar char="-"/>
            </a:pPr>
            <a:r>
              <a:rPr lang="en-US" dirty="0" smtClean="0"/>
              <a:t>The</a:t>
            </a:r>
            <a:r>
              <a:rPr lang="en-US" baseline="0" dirty="0" smtClean="0"/>
              <a:t>se scenarios share the following in common:</a:t>
            </a:r>
          </a:p>
          <a:p>
            <a:pPr marL="628650" lvl="1" indent="-171450">
              <a:buFontTx/>
              <a:buChar char="-"/>
            </a:pPr>
            <a:r>
              <a:rPr lang="en-US" baseline="0" dirty="0" smtClean="0"/>
              <a:t>Each proposes a problem.</a:t>
            </a:r>
          </a:p>
          <a:p>
            <a:pPr marL="628650" lvl="1" indent="-171450">
              <a:buFontTx/>
              <a:buChar char="-"/>
            </a:pPr>
            <a:r>
              <a:rPr lang="en-US" baseline="0" dirty="0" smtClean="0"/>
              <a:t>Each has a number of alternative solutions.</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six steps that you should take to making rational decisions:</a:t>
            </a:r>
          </a:p>
          <a:p>
            <a:pPr marL="171450" indent="-171450">
              <a:buFontTx/>
              <a:buChar char="-"/>
            </a:pPr>
            <a:r>
              <a:rPr lang="en-US" baseline="0" dirty="0" smtClean="0"/>
              <a:t>Define the problem</a:t>
            </a:r>
          </a:p>
          <a:p>
            <a:pPr marL="628650" lvl="1" indent="-171450">
              <a:buFontTx/>
              <a:buChar char="-"/>
            </a:pPr>
            <a:r>
              <a:rPr lang="en-US" baseline="0" dirty="0" smtClean="0"/>
              <a:t>Without a well-specified problem, you put yourself at risk of solving the wrong problem.</a:t>
            </a:r>
          </a:p>
          <a:p>
            <a:pPr marL="628650" lvl="1" indent="-171450">
              <a:buFontTx/>
              <a:buChar char="-"/>
            </a:pPr>
            <a:r>
              <a:rPr lang="en-US" baseline="0" dirty="0" smtClean="0"/>
              <a:t>Common failures to define the problem:</a:t>
            </a:r>
          </a:p>
          <a:p>
            <a:pPr marL="1085850" lvl="2" indent="-171450">
              <a:buFontTx/>
              <a:buChar char="-"/>
            </a:pPr>
            <a:r>
              <a:rPr lang="en-US" baseline="0" dirty="0" smtClean="0"/>
              <a:t>Defining the problem in terms of a proposed solution</a:t>
            </a:r>
          </a:p>
          <a:p>
            <a:pPr marL="1085850" lvl="2" indent="-171450">
              <a:buFontTx/>
              <a:buChar char="-"/>
            </a:pPr>
            <a:r>
              <a:rPr lang="en-US" baseline="0" dirty="0" smtClean="0"/>
              <a:t>Missing a larger, more important problem</a:t>
            </a:r>
          </a:p>
          <a:p>
            <a:pPr marL="1085850" lvl="2" indent="-171450">
              <a:buFontTx/>
              <a:buChar char="-"/>
            </a:pPr>
            <a:r>
              <a:rPr lang="en-US" baseline="0" dirty="0" smtClean="0"/>
              <a:t>Diagnosing the problem in terms of its symptoms</a:t>
            </a:r>
          </a:p>
          <a:p>
            <a:pPr marL="171450" lvl="0" indent="-171450">
              <a:buFontTx/>
              <a:buChar char="-"/>
            </a:pPr>
            <a:r>
              <a:rPr lang="en-US" baseline="0" dirty="0" smtClean="0"/>
              <a:t>Identify the criteria</a:t>
            </a:r>
          </a:p>
          <a:p>
            <a:pPr marL="628650" lvl="1" indent="-171450">
              <a:buFontTx/>
              <a:buChar char="-"/>
            </a:pPr>
            <a:r>
              <a:rPr lang="en-US" baseline="0" dirty="0" smtClean="0"/>
              <a:t>Most decisions require you to make tradeoffs on different objectives</a:t>
            </a:r>
          </a:p>
          <a:p>
            <a:pPr marL="628650" lvl="1" indent="-171450">
              <a:buFontTx/>
              <a:buChar char="-"/>
            </a:pPr>
            <a:r>
              <a:rPr lang="en-US" baseline="0" dirty="0" smtClean="0"/>
              <a:t>Rational decision makers identify all of the relevant objectives and criteria in the decision-making process</a:t>
            </a:r>
          </a:p>
          <a:p>
            <a:pPr marL="171450" lvl="0" indent="-171450">
              <a:buFontTx/>
              <a:buChar char="-"/>
            </a:pPr>
            <a:r>
              <a:rPr lang="en-US" baseline="0" dirty="0" smtClean="0"/>
              <a:t>Weight the criteria</a:t>
            </a:r>
          </a:p>
          <a:p>
            <a:pPr marL="628650" lvl="1" indent="-171450">
              <a:buFontTx/>
              <a:buChar char="-"/>
            </a:pPr>
            <a:r>
              <a:rPr lang="en-US" baseline="0" dirty="0" smtClean="0"/>
              <a:t>Rational decision makers must weight the value of each criteria</a:t>
            </a:r>
          </a:p>
          <a:p>
            <a:pPr marL="628650" lvl="1" indent="-171450">
              <a:buFontTx/>
              <a:buChar char="-"/>
            </a:pPr>
            <a:r>
              <a:rPr lang="en-US" baseline="0" dirty="0" smtClean="0"/>
              <a:t>This typically requires making some sort of conversion where you score the importance of each criteria on a quantifiable scale.</a:t>
            </a:r>
          </a:p>
          <a:p>
            <a:pPr marL="171450" lvl="0" indent="-171450">
              <a:buFontTx/>
              <a:buChar char="-"/>
            </a:pPr>
            <a:r>
              <a:rPr lang="en-US" baseline="0" dirty="0" smtClean="0"/>
              <a:t>Generate alternatives</a:t>
            </a:r>
          </a:p>
          <a:p>
            <a:pPr marL="628650" lvl="1" indent="-171450">
              <a:buFontTx/>
              <a:buChar char="-"/>
            </a:pPr>
            <a:r>
              <a:rPr lang="en-US" baseline="0" dirty="0" smtClean="0"/>
              <a:t>Rational decision makers identify multiple potential courses of action.</a:t>
            </a:r>
          </a:p>
          <a:p>
            <a:pPr marL="628650" lvl="1" indent="-171450">
              <a:buFontTx/>
              <a:buChar char="-"/>
            </a:pPr>
            <a:r>
              <a:rPr lang="en-US" baseline="0" dirty="0" smtClean="0"/>
              <a:t>However, many of them invest more costs into searching for potential alternative courses of action than are justified.</a:t>
            </a:r>
          </a:p>
          <a:p>
            <a:pPr marL="171450" lvl="0" indent="-171450">
              <a:buFontTx/>
              <a:buChar char="-"/>
            </a:pPr>
            <a:r>
              <a:rPr lang="en-US" baseline="0" dirty="0" smtClean="0"/>
              <a:t>Rate each alternative on each criterion</a:t>
            </a:r>
          </a:p>
          <a:p>
            <a:pPr marL="628650" lvl="1" indent="-171450">
              <a:buFontTx/>
              <a:buChar char="-"/>
            </a:pPr>
            <a:r>
              <a:rPr lang="en-US" baseline="0" dirty="0" smtClean="0"/>
              <a:t>Compute the anticipated costs and benefits associated with each potential course of action</a:t>
            </a:r>
          </a:p>
          <a:p>
            <a:pPr marL="628650" lvl="1" indent="-171450">
              <a:buFontTx/>
              <a:buChar char="-"/>
            </a:pPr>
            <a:r>
              <a:rPr lang="en-US" baseline="0" dirty="0" smtClean="0"/>
              <a:t>Rational decision makers focus on the consequences that are relevant to each criteria</a:t>
            </a:r>
          </a:p>
          <a:p>
            <a:pPr marL="171450" lvl="0" indent="-171450">
              <a:buFontTx/>
              <a:buChar char="-"/>
            </a:pPr>
            <a:r>
              <a:rPr lang="en-US" baseline="0" dirty="0" smtClean="0"/>
              <a:t>Compute the optimal decision</a:t>
            </a:r>
          </a:p>
          <a:p>
            <a:pPr marL="628650" lvl="1" indent="-171450">
              <a:buFontTx/>
              <a:buChar char="-"/>
            </a:pPr>
            <a:r>
              <a:rPr lang="en-US" baseline="0" dirty="0" smtClean="0"/>
              <a:t>1) Multiply the expected benefit of each alternative course of action with respect to each criterion by the importance weight of each criterion.</a:t>
            </a:r>
          </a:p>
          <a:p>
            <a:pPr marL="628650" lvl="1" indent="-171450">
              <a:buFontTx/>
              <a:buChar char="-"/>
            </a:pPr>
            <a:r>
              <a:rPr lang="en-US" baseline="0" dirty="0" smtClean="0"/>
              <a:t>2) For each alternative course of action, add all of the weighted benefits associated with each criterion together.</a:t>
            </a:r>
          </a:p>
          <a:p>
            <a:pPr marL="628650" lvl="1" indent="-171450">
              <a:buFontTx/>
              <a:buChar char="-"/>
            </a:pPr>
            <a:r>
              <a:rPr lang="en-US" baseline="0" dirty="0" smtClean="0"/>
              <a:t>3) Choose the option with the highest weighted benefit.</a:t>
            </a:r>
          </a:p>
          <a:p>
            <a:pPr marL="171450" lvl="0" indent="-171450">
              <a:buFontTx/>
              <a:buChar char="-"/>
            </a:pPr>
            <a:r>
              <a:rPr lang="en-US" baseline="0" dirty="0" smtClean="0"/>
              <a:t>Unfortunately, we often fail to apply these six steps in an optimal fashion.</a:t>
            </a:r>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We tend to think in two ways, which are referred to as System 1 and System  thinking.</a:t>
            </a:r>
          </a:p>
          <a:p>
            <a:pPr marL="628650" lvl="1" indent="-171450">
              <a:buFontTx/>
              <a:buChar char="-"/>
            </a:pPr>
            <a:r>
              <a:rPr lang="en-US" baseline="0" dirty="0" smtClean="0"/>
              <a:t>System 1 thinking is:</a:t>
            </a:r>
          </a:p>
          <a:p>
            <a:pPr marL="1085850" lvl="2" indent="-171450">
              <a:buFontTx/>
              <a:buChar char="-"/>
            </a:pPr>
            <a:r>
              <a:rPr lang="en-US" baseline="0" dirty="0" smtClean="0"/>
              <a:t>Intuitive</a:t>
            </a:r>
          </a:p>
          <a:p>
            <a:pPr marL="1085850" lvl="2" indent="-171450">
              <a:buFontTx/>
              <a:buChar char="-"/>
            </a:pPr>
            <a:r>
              <a:rPr lang="en-US" baseline="0" dirty="0" smtClean="0"/>
              <a:t>Fast</a:t>
            </a:r>
          </a:p>
          <a:p>
            <a:pPr marL="1085850" lvl="2" indent="-171450">
              <a:buFontTx/>
              <a:buChar char="-"/>
            </a:pPr>
            <a:r>
              <a:rPr lang="en-US" baseline="0" dirty="0" smtClean="0"/>
              <a:t>Automatic</a:t>
            </a:r>
          </a:p>
          <a:p>
            <a:pPr marL="1085850" lvl="2" indent="-171450">
              <a:buFontTx/>
              <a:buChar char="-"/>
            </a:pPr>
            <a:r>
              <a:rPr lang="en-US" baseline="0" dirty="0" smtClean="0"/>
              <a:t>Effortless</a:t>
            </a:r>
          </a:p>
          <a:p>
            <a:pPr marL="1085850" lvl="2" indent="-171450">
              <a:buFontTx/>
              <a:buChar char="-"/>
            </a:pPr>
            <a:r>
              <a:rPr lang="en-US" baseline="0" dirty="0" smtClean="0"/>
              <a:t>Implicit</a:t>
            </a:r>
          </a:p>
          <a:p>
            <a:pPr marL="1085850" lvl="2" indent="-171450">
              <a:buFontTx/>
              <a:buChar char="-"/>
            </a:pPr>
            <a:r>
              <a:rPr lang="en-US" baseline="0" dirty="0" smtClean="0"/>
              <a:t>Emotional</a:t>
            </a:r>
          </a:p>
          <a:p>
            <a:pPr marL="628650" lvl="1" indent="-171450">
              <a:buFontTx/>
              <a:buChar char="-"/>
            </a:pPr>
            <a:r>
              <a:rPr lang="en-US" baseline="0" dirty="0" smtClean="0"/>
              <a:t>System 2 thinking is:</a:t>
            </a:r>
          </a:p>
          <a:p>
            <a:pPr marL="1085850" lvl="2" indent="-171450">
              <a:buFontTx/>
              <a:buChar char="-"/>
            </a:pPr>
            <a:r>
              <a:rPr lang="en-US" baseline="0" dirty="0" smtClean="0"/>
              <a:t>Slow</a:t>
            </a:r>
          </a:p>
          <a:p>
            <a:pPr marL="1085850" lvl="2" indent="-171450">
              <a:buFontTx/>
              <a:buChar char="-"/>
            </a:pPr>
            <a:r>
              <a:rPr lang="en-US" baseline="0" dirty="0" smtClean="0"/>
              <a:t>Conscious</a:t>
            </a:r>
          </a:p>
          <a:p>
            <a:pPr marL="1085850" lvl="2" indent="-171450">
              <a:buFontTx/>
              <a:buChar char="-"/>
            </a:pPr>
            <a:r>
              <a:rPr lang="en-US" baseline="0" dirty="0" smtClean="0"/>
              <a:t>Effortful</a:t>
            </a:r>
          </a:p>
          <a:p>
            <a:pPr marL="1085850" lvl="2" indent="-171450">
              <a:buFontTx/>
              <a:buChar char="-"/>
            </a:pPr>
            <a:r>
              <a:rPr lang="en-US" baseline="0" dirty="0" smtClean="0"/>
              <a:t>Explicit</a:t>
            </a:r>
          </a:p>
          <a:p>
            <a:pPr marL="1085850" lvl="2" indent="-171450">
              <a:buFontTx/>
              <a:buChar char="-"/>
            </a:pPr>
            <a:r>
              <a:rPr lang="en-US" baseline="0" dirty="0" smtClean="0"/>
              <a:t>Logical</a:t>
            </a:r>
          </a:p>
          <a:p>
            <a:pPr marL="628650" lvl="1" indent="-171450">
              <a:buFontTx/>
              <a:buChar char="-"/>
            </a:pPr>
            <a:r>
              <a:rPr lang="en-US" baseline="0" dirty="0" smtClean="0"/>
              <a:t>Often, System 1 thinking can do the trick, but for important decisions, we should ideally rely on System 2 thinking.</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The table to the left looks longer and skinner than the table to the right.</a:t>
            </a:r>
          </a:p>
          <a:p>
            <a:pPr marL="628650" lvl="1" indent="-171450">
              <a:buFontTx/>
              <a:buChar char="-"/>
            </a:pPr>
            <a:r>
              <a:rPr lang="en-US" baseline="0" dirty="0" smtClean="0"/>
              <a:t>However, this is an illusion: both tables are the same length and width.</a:t>
            </a:r>
          </a:p>
          <a:p>
            <a:pPr marL="628650" lvl="1" indent="-171450">
              <a:buFontTx/>
              <a:buChar char="-"/>
            </a:pPr>
            <a:r>
              <a:rPr lang="en-US" baseline="0" dirty="0" smtClean="0"/>
              <a:t>If using System 1 thought, you would probably take a quick look and give in to the illusion.</a:t>
            </a:r>
          </a:p>
          <a:p>
            <a:pPr marL="628650" lvl="1" indent="-171450">
              <a:buFontTx/>
              <a:buChar char="-"/>
            </a:pPr>
            <a:r>
              <a:rPr lang="en-US" baseline="0" dirty="0" smtClean="0"/>
              <a:t>However, if using System 2 thought, you would trace one of the tables and position over the other table to find that they are both the same dimensions.</a:t>
            </a:r>
          </a:p>
          <a:p>
            <a:pPr marL="628650" lvl="1" indent="-171450">
              <a:buFontTx/>
              <a:buChar char="-"/>
            </a:pPr>
            <a:r>
              <a:rPr lang="en-US" baseline="0" dirty="0" smtClean="0"/>
              <a:t>We are much more likely to make judgment errors when relying on System 1 thought.</a:t>
            </a:r>
          </a:p>
          <a:p>
            <a:pPr marL="628650" lvl="1" indent="-171450">
              <a:buFontTx/>
              <a:buChar char="-"/>
            </a:pPr>
            <a:r>
              <a:rPr lang="en-US" baseline="0" dirty="0" smtClean="0"/>
              <a:t>Ideally, we would use both systems of thought in tandem, but sometimes our System 2 thought fails to correct our faulty System 1 intuitions.</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Rationality refers to decision-making processes that yield the optimal solution.</a:t>
            </a:r>
          </a:p>
          <a:p>
            <a:pPr marL="628650" lvl="1" indent="-171450">
              <a:buFontTx/>
              <a:buChar char="-"/>
            </a:pPr>
            <a:r>
              <a:rPr lang="en-US" baseline="0" dirty="0" smtClean="0"/>
              <a:t>However, we often fail to achieve optimal outcomes.</a:t>
            </a:r>
          </a:p>
          <a:p>
            <a:pPr marL="628650" lvl="1" indent="-171450">
              <a:buFontTx/>
              <a:buChar char="-"/>
            </a:pPr>
            <a:r>
              <a:rPr lang="en-US" baseline="0" dirty="0" smtClean="0"/>
              <a:t>In order to reconcile the discrepancy between what we should do and what we actually do, we need </a:t>
            </a:r>
            <a:r>
              <a:rPr lang="en-US" baseline="0" dirty="0" err="1" smtClean="0"/>
              <a:t>prescriptiv</a:t>
            </a:r>
            <a:r>
              <a:rPr lang="en-US" baseline="0" dirty="0" smtClean="0"/>
              <a:t> e and descriptive models.</a:t>
            </a:r>
          </a:p>
          <a:p>
            <a:pPr marL="1085850" lvl="2" indent="-171450">
              <a:buFontTx/>
              <a:buChar char="-"/>
            </a:pPr>
            <a:r>
              <a:rPr lang="en-US" baseline="0" dirty="0" smtClean="0"/>
              <a:t>Prescriptive models tell us what we should do to achieve economically optimal outcomes.</a:t>
            </a:r>
          </a:p>
          <a:p>
            <a:pPr marL="1085850" lvl="2" indent="-171450">
              <a:buFontTx/>
              <a:buChar char="-"/>
            </a:pPr>
            <a:r>
              <a:rPr lang="en-US" baseline="0" dirty="0" smtClean="0"/>
              <a:t>Descriptive models tell us what we actually do, irrespective of whether it leads to an optimal outcome.</a:t>
            </a:r>
          </a:p>
          <a:p>
            <a:pPr marL="628650" lvl="1" indent="-171450">
              <a:buFontTx/>
              <a:buChar char="-"/>
            </a:pPr>
            <a:r>
              <a:rPr lang="en-US" baseline="0" dirty="0" smtClean="0"/>
              <a:t>Rather than maximizing our outcomes, we often satisfice</a:t>
            </a:r>
          </a:p>
          <a:p>
            <a:pPr marL="1085850" lvl="2" indent="-171450">
              <a:buFontTx/>
              <a:buChar char="-"/>
            </a:pPr>
            <a:r>
              <a:rPr lang="en-US" baseline="0" dirty="0" smtClean="0"/>
              <a:t>Our memory, attention, and computational abilities are limited</a:t>
            </a:r>
          </a:p>
          <a:p>
            <a:pPr marL="1085850" lvl="2" indent="-171450">
              <a:buFontTx/>
              <a:buChar char="-"/>
            </a:pPr>
            <a:r>
              <a:rPr lang="en-US" baseline="0" dirty="0" smtClean="0"/>
              <a:t>Thus, we often accept satisfactory solutions rather than optimal outcomes.</a:t>
            </a:r>
          </a:p>
          <a:p>
            <a:pPr marL="628650" lvl="1" indent="-171450">
              <a:buFontTx/>
              <a:buChar char="-"/>
            </a:pPr>
            <a:r>
              <a:rPr lang="en-US" baseline="0" dirty="0" smtClean="0"/>
              <a:t>Heuristics are cognitive short-cuts that we use to make decisions.</a:t>
            </a:r>
          </a:p>
          <a:p>
            <a:pPr marL="1085850" lvl="2" indent="-171450">
              <a:buFontTx/>
              <a:buChar char="-"/>
            </a:pPr>
            <a:r>
              <a:rPr lang="en-US" baseline="0" dirty="0" smtClean="0"/>
              <a:t>They serve as simplifying strategies and rules of thumb to make quick decisions.</a:t>
            </a:r>
          </a:p>
          <a:p>
            <a:pPr marL="1085850" lvl="2" indent="-171450">
              <a:buFontTx/>
              <a:buChar char="-"/>
            </a:pPr>
            <a:r>
              <a:rPr lang="en-US" baseline="0" dirty="0" smtClean="0"/>
              <a:t>While they facilitate the process of making decisions, in some cases, they are misleading.\</a:t>
            </a:r>
          </a:p>
          <a:p>
            <a:pPr marL="628650" lvl="1" indent="-171450">
              <a:buFontTx/>
              <a:buChar char="-"/>
            </a:pPr>
            <a:r>
              <a:rPr lang="en-US" baseline="0" dirty="0" smtClean="0"/>
              <a:t>We have limited willpower and as a result, we often weight the importance of the present much than the importance of the future.</a:t>
            </a:r>
          </a:p>
          <a:p>
            <a:pPr marL="628650" lvl="1" indent="-171450">
              <a:buFontTx/>
              <a:buChar char="-"/>
            </a:pPr>
            <a:r>
              <a:rPr lang="en-US" baseline="0" dirty="0" smtClean="0"/>
              <a:t>We also care about the outcomes of others, which often prevents us from maximizing our own outcomes.</a:t>
            </a:r>
          </a:p>
          <a:p>
            <a:pPr marL="628650" lvl="1" indent="-171450">
              <a:buFontTx/>
              <a:buChar char="-"/>
            </a:pPr>
            <a:r>
              <a:rPr lang="en-US" baseline="0" dirty="0" smtClean="0"/>
              <a:t>We are not always aware of obvious and readily available information</a:t>
            </a:r>
          </a:p>
          <a:p>
            <a:pPr marL="628650" lvl="1" indent="-171450">
              <a:buFontTx/>
              <a:buChar char="-"/>
            </a:pPr>
            <a:r>
              <a:rPr lang="en-US" baseline="0" dirty="0" smtClean="0"/>
              <a:t>We also display inconsistent ethical behavior in ways that we are unaware of</a:t>
            </a:r>
          </a:p>
          <a:p>
            <a:pPr marL="628650" lvl="1" indent="-171450">
              <a:buFontTx/>
              <a:buChar char="-"/>
            </a:pPr>
            <a:endParaRPr lang="en-US" baseline="0" dirty="0" smtClean="0"/>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This is an example of a heuristic.</a:t>
            </a:r>
          </a:p>
          <a:p>
            <a:pPr marL="628650" lvl="1" indent="-171450">
              <a:buFontTx/>
              <a:buChar char="-"/>
            </a:pPr>
            <a:r>
              <a:rPr lang="en-US" baseline="0" dirty="0" smtClean="0"/>
              <a:t>The heuristic is sub-optimal because it does not consider all possible hires.</a:t>
            </a:r>
          </a:p>
          <a:p>
            <a:pPr marL="628650" lvl="1" indent="-171450">
              <a:buFontTx/>
              <a:buChar char="-"/>
            </a:pPr>
            <a:r>
              <a:rPr lang="en-US" baseline="0" dirty="0" smtClean="0"/>
              <a:t>However, it could be argued that using this heuristic limits search costs to such an extent that it justifies making a decision that is marginally less than optimal.</a:t>
            </a:r>
          </a:p>
          <a:p>
            <a:pPr marL="628650" lvl="1" indent="-171450">
              <a:buFontTx/>
              <a:buChar char="-"/>
            </a:pPr>
            <a:r>
              <a:rPr lang="en-US" baseline="0" dirty="0" smtClean="0"/>
              <a:t>In most circumstances, the heuristic is likely to yield quality decisions.</a:t>
            </a:r>
          </a:p>
          <a:p>
            <a:pPr marL="628650" lvl="1" indent="-171450">
              <a:buFontTx/>
              <a:buChar char="-"/>
            </a:pPr>
            <a:r>
              <a:rPr lang="en-US" baseline="0" dirty="0" smtClean="0"/>
              <a:t>However, when heuristics like this are applied inappropriately, they can lead us astray.</a:t>
            </a:r>
          </a:p>
          <a:p>
            <a:pPr marL="628650" lvl="1" indent="-171450">
              <a:buFontTx/>
              <a:buChar char="-"/>
            </a:pPr>
            <a:r>
              <a:rPr lang="en-US" baseline="0" dirty="0" smtClean="0"/>
              <a:t>Other examples of heuristics:</a:t>
            </a:r>
          </a:p>
          <a:p>
            <a:pPr marL="1085850" lvl="2" indent="-171450">
              <a:buFontTx/>
              <a:buChar char="-"/>
            </a:pPr>
            <a:r>
              <a:rPr lang="en-US" baseline="0" dirty="0" smtClean="0"/>
              <a:t>“Never play for an inside straight.” (Poker player)</a:t>
            </a:r>
          </a:p>
          <a:p>
            <a:pPr marL="1085850" lvl="2" indent="-171450">
              <a:buFontTx/>
              <a:buChar char="-"/>
            </a:pPr>
            <a:r>
              <a:rPr lang="en-US" baseline="0" dirty="0" smtClean="0"/>
              <a:t>“Spend 35% of your income on housing.” (Mortgage banker)</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I will introduce you to four general heuristics: availability, representativeness, confirmation, and affect</a:t>
            </a:r>
          </a:p>
          <a:p>
            <a:pPr marL="628650" lvl="1" indent="-171450">
              <a:buFontTx/>
              <a:buChar char="-"/>
            </a:pPr>
            <a:r>
              <a:rPr lang="en-US" baseline="0" dirty="0" smtClean="0"/>
              <a:t>Availability heuristic: assessing the frequency, probability, or likely causes of an event according to which instances are available in memory at a given point in time.</a:t>
            </a:r>
          </a:p>
          <a:p>
            <a:pPr marL="628650" lvl="1" indent="-171450">
              <a:buFontTx/>
              <a:buChar char="-"/>
            </a:pPr>
            <a:r>
              <a:rPr lang="en-US" baseline="0" dirty="0" smtClean="0"/>
              <a:t>Representativeness heuristic: we judge people according to the extent to which they match up with a previously formed stereotype.</a:t>
            </a:r>
          </a:p>
          <a:p>
            <a:pPr marL="628650" lvl="1" indent="-171450">
              <a:buFontTx/>
              <a:buChar char="-"/>
            </a:pPr>
            <a:r>
              <a:rPr lang="en-US" baseline="0" dirty="0" smtClean="0"/>
              <a:t>Confirmation heuristic: we look for evidence that confirms our intuitions rather than evidence that refutes it.</a:t>
            </a:r>
          </a:p>
          <a:p>
            <a:pPr marL="628650" lvl="1" indent="-171450">
              <a:buFontTx/>
              <a:buChar char="-"/>
            </a:pPr>
            <a:r>
              <a:rPr lang="en-US" baseline="0" dirty="0" smtClean="0"/>
              <a:t>Affect heuristic: our emotions often guide our decision-making.</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Worker proximity is one factor that may influence availability, as a subordinate located in close proximity to the manager’s office may receive more critical evaluations than a subordinate sitting down the hall since the manager is more likely to notice the errors made by the subordinate that he or she constantly sees throughout the day.</a:t>
            </a:r>
          </a:p>
          <a:p>
            <a:pPr marL="628650" lvl="1" indent="-171450">
              <a:buFontTx/>
              <a:buChar char="-"/>
            </a:pPr>
            <a:r>
              <a:rPr lang="en-US" baseline="0" dirty="0" smtClean="0"/>
              <a:t>A product manager may assess the probability of a new product succeeding by recalling the recent successes and failures of similar products.</a:t>
            </a:r>
          </a:p>
          <a:p>
            <a:pPr marL="628650" lvl="1" indent="-171450">
              <a:buFontTx/>
              <a:buChar char="-"/>
            </a:pPr>
            <a:r>
              <a:rPr lang="en-US" baseline="0" dirty="0" smtClean="0"/>
              <a:t>Investors are more likely to think of popular companies when buying stocks, so stock in these companies are more likely to be overvalued than stock in relatively obscure companies.</a:t>
            </a:r>
          </a:p>
          <a:p>
            <a:pPr marL="628650" lvl="1" indent="-171450">
              <a:buFontTx/>
              <a:buChar char="-"/>
            </a:pPr>
            <a:r>
              <a:rPr lang="en-US" baseline="0" dirty="0" smtClean="0"/>
              <a:t>These strategies can each lead people astray when the factors that influence the availability of information are unrelated to the objective frequency of actual events occurring.</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One example of the representativeness heuristic is when a manager possesses a lay theory that certain types of people are better at certain jobs. For example, a manager may think that extroverts, ex-athletes, or white males are the best salesmen and use this as a basis to hire people fitting into these categories.</a:t>
            </a:r>
          </a:p>
          <a:p>
            <a:pPr marL="628650" lvl="1" indent="-171450">
              <a:buFontTx/>
              <a:buChar char="-"/>
            </a:pPr>
            <a:r>
              <a:rPr lang="en-US" baseline="0" dirty="0" smtClean="0"/>
              <a:t>Venture capitalists may determine whether to invest in a new venture by comparing it to prior ventures that were either successful or unsuccessful.</a:t>
            </a:r>
          </a:p>
          <a:p>
            <a:pPr marL="628650" lvl="1" indent="-171450">
              <a:buFontTx/>
              <a:buChar char="-"/>
            </a:pPr>
            <a:r>
              <a:rPr lang="en-US" baseline="0" dirty="0" smtClean="0"/>
              <a:t>It took people awhile to accept that germs are the cause of many diseases, as it was difficult for people to think that microscopic objects could cause such serious health issues.</a:t>
            </a:r>
          </a:p>
          <a:p>
            <a:pPr marL="628650" lvl="1" indent="-171450">
              <a:buFontTx/>
              <a:buChar char="-"/>
            </a:pPr>
            <a:r>
              <a:rPr lang="en-US" baseline="0" dirty="0" smtClean="0"/>
              <a:t>To the extent that representative information is insufficient to make accurate judgments, the representativeness heuristic can lead to biased decision making.</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You most likely answered the marijuana question by thinking of people who you know that smoked marijuana and considering whether or not they were delinquents. However, you should have considered all of the following:</a:t>
            </a:r>
          </a:p>
          <a:p>
            <a:pPr marL="1085850" lvl="2" indent="-171450">
              <a:buFontTx/>
              <a:buChar char="-"/>
            </a:pPr>
            <a:r>
              <a:rPr lang="en-US" baseline="0" dirty="0" smtClean="0"/>
              <a:t>Marijuana users who are delinquents</a:t>
            </a:r>
          </a:p>
          <a:p>
            <a:pPr marL="1085850" lvl="2" indent="-171450">
              <a:buFontTx/>
              <a:buChar char="-"/>
            </a:pPr>
            <a:r>
              <a:rPr lang="en-US" baseline="0" dirty="0" smtClean="0"/>
              <a:t>Marijuana users who are not delinquents</a:t>
            </a:r>
          </a:p>
          <a:p>
            <a:pPr marL="1085850" lvl="2" indent="-171450">
              <a:buFontTx/>
              <a:buChar char="-"/>
            </a:pPr>
            <a:r>
              <a:rPr lang="en-US" baseline="0" dirty="0" smtClean="0"/>
              <a:t>Delinquents who do not use marijuana</a:t>
            </a:r>
          </a:p>
          <a:p>
            <a:pPr marL="1085850" lvl="2" indent="-171450">
              <a:buFontTx/>
              <a:buChar char="-"/>
            </a:pPr>
            <a:r>
              <a:rPr lang="en-US" baseline="0" dirty="0" smtClean="0"/>
              <a:t>Non-delinquents who do not use marijuana</a:t>
            </a:r>
          </a:p>
          <a:p>
            <a:pPr marL="628650" lvl="1" indent="-171450">
              <a:buFontTx/>
              <a:buChar char="-"/>
            </a:pPr>
            <a:r>
              <a:rPr lang="en-US" baseline="0" dirty="0" smtClean="0"/>
              <a:t>You most likely answered the marriage question by considering whether those who marry young are more likely to have large families than those who marry later. But, you should have considered all of the following:</a:t>
            </a:r>
          </a:p>
          <a:p>
            <a:pPr marL="1085850" lvl="2" indent="-171450">
              <a:buFontTx/>
              <a:buChar char="-"/>
            </a:pPr>
            <a:r>
              <a:rPr lang="en-US" baseline="0" dirty="0" smtClean="0"/>
              <a:t>Couples who married young and have large families</a:t>
            </a:r>
          </a:p>
          <a:p>
            <a:pPr marL="1085850" lvl="2" indent="-171450">
              <a:buFontTx/>
              <a:buChar char="-"/>
            </a:pPr>
            <a:r>
              <a:rPr lang="en-US" baseline="0" dirty="0" smtClean="0"/>
              <a:t>Couples who married young and have small families</a:t>
            </a:r>
          </a:p>
          <a:p>
            <a:pPr marL="1085850" lvl="2" indent="-171450">
              <a:buFontTx/>
              <a:buChar char="-"/>
            </a:pPr>
            <a:r>
              <a:rPr lang="en-US" baseline="0" dirty="0" smtClean="0"/>
              <a:t>Couples who married older and have large families</a:t>
            </a:r>
          </a:p>
          <a:p>
            <a:pPr marL="1085850" lvl="2" indent="-171450">
              <a:buFontTx/>
              <a:buChar char="-"/>
            </a:pPr>
            <a:r>
              <a:rPr lang="en-US" baseline="0" dirty="0" smtClean="0"/>
              <a:t>Couples who married older and have small families</a:t>
            </a:r>
          </a:p>
          <a:p>
            <a:pPr marL="628650" lvl="1" indent="-171450">
              <a:buFontTx/>
              <a:buChar char="-"/>
            </a:pPr>
            <a:r>
              <a:rPr lang="en-US" baseline="0" dirty="0" smtClean="0"/>
              <a:t>We typically need to consider multiple situations to make an appropriate comparison of the base rate of people with some trait who exhibit some characteristic relative to the base rate of people with some other trait who exhibit a different characteristic.</a:t>
            </a:r>
          </a:p>
          <a:p>
            <a:pPr marL="628650" lvl="1" indent="-171450">
              <a:buFontTx/>
              <a:buChar char="-"/>
            </a:pPr>
            <a:r>
              <a:rPr lang="en-US" baseline="0" dirty="0" smtClean="0"/>
              <a:t>Unfortunately, we rarely consider all the situations that are appropriate and this leads us to search for evidence that upholds our prior false conclusions, to insufficiently adjust from arbitrary starting points, and to dismiss the possibility that things could have unfolded differently than they did in reality.</a:t>
            </a:r>
          </a:p>
        </p:txBody>
      </p:sp>
      <p:sp>
        <p:nvSpPr>
          <p:cNvPr id="4" name="Slide Number Placeholder 3"/>
          <p:cNvSpPr>
            <a:spLocks noGrp="1"/>
          </p:cNvSpPr>
          <p:nvPr>
            <p:ph type="sldNum" sz="quarter" idx="10"/>
          </p:nvPr>
        </p:nvSpPr>
        <p:spPr/>
        <p:txBody>
          <a:bodyPr/>
          <a:lstStyle/>
          <a:p>
            <a:fld id="{E6F6327F-5E96-4E8A-92E8-519210FFF994}" type="slidenum">
              <a:rPr lang="en-US" smtClean="0"/>
              <a:t>11</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A manager’s mood may influence his or her decision-making. He or she may be more likely to give positive performance evaluations when in a good mood.</a:t>
            </a:r>
          </a:p>
          <a:p>
            <a:pPr marL="628650" lvl="1" indent="-171450">
              <a:buFontTx/>
              <a:buChar char="-"/>
            </a:pPr>
            <a:r>
              <a:rPr lang="en-US" baseline="0" dirty="0" smtClean="0"/>
              <a:t>A person interviewing a job applicant may not view the applicant favorably if he or she is reminiscent of a painful former relationship.</a:t>
            </a:r>
          </a:p>
          <a:p>
            <a:pPr marL="628650" lvl="1" indent="-171450">
              <a:buFontTx/>
              <a:buChar char="-"/>
            </a:pPr>
            <a:r>
              <a:rPr lang="en-US" baseline="0" dirty="0" smtClean="0"/>
              <a:t>Sunny weather makes people feel optimistic, which increases stock prices.</a:t>
            </a:r>
          </a:p>
          <a:p>
            <a:pPr marL="628650" lvl="1" indent="-171450">
              <a:buFontTx/>
              <a:buChar char="-"/>
            </a:pPr>
            <a:r>
              <a:rPr lang="en-US" baseline="0" dirty="0" smtClean="0"/>
              <a:t>Even though juries should decide penalties according to a rational assessment of the harm caused by a defendant's action, they often allow their outrage at the defendant to dictate their sentencing recommendations.</a:t>
            </a:r>
          </a:p>
        </p:txBody>
      </p:sp>
      <p:sp>
        <p:nvSpPr>
          <p:cNvPr id="4" name="Slide Number Placeholder 3"/>
          <p:cNvSpPr>
            <a:spLocks noGrp="1"/>
          </p:cNvSpPr>
          <p:nvPr>
            <p:ph type="sldNum" sz="quarter" idx="10"/>
          </p:nvPr>
        </p:nvSpPr>
        <p:spPr/>
        <p:txBody>
          <a:bodyPr/>
          <a:lstStyle/>
          <a:p>
            <a:fld id="{E6F6327F-5E96-4E8A-92E8-519210FFF994}" type="slidenum">
              <a:rPr lang="en-US" smtClean="0"/>
              <a:t>12</a:t>
            </a:fld>
            <a:endParaRPr lang="en-US"/>
          </a:p>
        </p:txBody>
      </p:sp>
    </p:spTree>
    <p:extLst>
      <p:ext uri="{BB962C8B-B14F-4D97-AF65-F5344CB8AC3E}">
        <p14:creationId xmlns:p14="http://schemas.microsoft.com/office/powerpoint/2010/main" val="3976304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r>
              <a:rPr lang="en-US" baseline="0" dirty="0" smtClean="0"/>
              <a:t>Overconfidence is one of the most pervasive biases that facilitates many others.</a:t>
            </a:r>
          </a:p>
          <a:p>
            <a:pPr marL="628650" lvl="1" indent="-171450">
              <a:buFontTx/>
              <a:buChar char="-"/>
            </a:pPr>
            <a:r>
              <a:rPr lang="en-US" baseline="0" dirty="0" smtClean="0"/>
              <a:t>Our preferences are often completely reversed by factors that are irrelevant to a decision.</a:t>
            </a:r>
          </a:p>
          <a:p>
            <a:pPr marL="628650" lvl="1" indent="-171450">
              <a:buFontTx/>
              <a:buChar char="-"/>
            </a:pPr>
            <a:r>
              <a:rPr lang="en-US" baseline="0" dirty="0" smtClean="0"/>
              <a:t>We often escalate our commitment to a particular course of action in a manner that leads us to make a series of suboptimal decisions in succession.</a:t>
            </a:r>
          </a:p>
          <a:p>
            <a:pPr marL="628650" lvl="1" indent="-171450">
              <a:buFontTx/>
              <a:buChar char="-"/>
            </a:pPr>
            <a:r>
              <a:rPr lang="en-US" baseline="0" dirty="0" smtClean="0"/>
              <a:t>Many biases lead to investors making sub-optimal investment decisions.</a:t>
            </a:r>
          </a:p>
          <a:p>
            <a:pPr marL="628650" lvl="1" indent="-171450">
              <a:buFontTx/>
              <a:buChar char="-"/>
            </a:pPr>
            <a:r>
              <a:rPr lang="en-US" baseline="0" dirty="0" smtClean="0"/>
              <a:t>After reviewing how people should approach negotiations to maximize their own outcomes, I will review the mistakes that often lead to them falling short of achieving optimal outcomes.</a:t>
            </a:r>
          </a:p>
          <a:p>
            <a:pPr marL="628650" lvl="1" indent="-171450">
              <a:buFontTx/>
              <a:buChar char="-"/>
            </a:pPr>
            <a:r>
              <a:rPr lang="en-US" baseline="0" dirty="0" smtClean="0"/>
              <a:t>At the conclusion of the course, I will review strategies that you can use to improve your own decision-making and reduce your susceptibility to </a:t>
            </a:r>
            <a:r>
              <a:rPr lang="en-US" baseline="0" smtClean="0"/>
              <a:t>biased decision-making.</a:t>
            </a:r>
          </a:p>
        </p:txBody>
      </p:sp>
      <p:sp>
        <p:nvSpPr>
          <p:cNvPr id="4" name="Slide Number Placeholder 3"/>
          <p:cNvSpPr>
            <a:spLocks noGrp="1"/>
          </p:cNvSpPr>
          <p:nvPr>
            <p:ph type="sldNum" sz="quarter" idx="10"/>
          </p:nvPr>
        </p:nvSpPr>
        <p:spPr/>
        <p:txBody>
          <a:bodyPr/>
          <a:lstStyle/>
          <a:p>
            <a:fld id="{E6F6327F-5E96-4E8A-92E8-519210FFF994}" type="slidenum">
              <a:rPr lang="en-US" smtClean="0"/>
              <a:t>13</a:t>
            </a:fld>
            <a:endParaRPr lang="en-US"/>
          </a:p>
        </p:txBody>
      </p:sp>
    </p:spTree>
    <p:extLst>
      <p:ext uri="{BB962C8B-B14F-4D97-AF65-F5344CB8AC3E}">
        <p14:creationId xmlns:p14="http://schemas.microsoft.com/office/powerpoint/2010/main" val="3976304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7/8/2016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7/8/2016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7/8/2016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7/8/2016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7/8/2016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7/8/2016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7/8/2016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7/8/2016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7/8/2016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7/8/2016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7/8/2016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7/8/2016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1</a:t>
            </a:r>
            <a:br>
              <a:rPr lang="en-US" sz="3000" dirty="0" smtClean="0"/>
            </a:br>
            <a:r>
              <a:rPr lang="en-US" sz="3000" dirty="0" smtClean="0"/>
              <a:t>Introduction to Managerial Decision Making</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3810806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The Anatomy of Decisions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Judgments involve cognition.</a:t>
            </a:r>
          </a:p>
          <a:p>
            <a:r>
              <a:rPr lang="en-US" dirty="0" smtClean="0"/>
              <a:t>Common decision situations:</a:t>
            </a:r>
          </a:p>
          <a:p>
            <a:pPr lvl="1"/>
            <a:r>
              <a:rPr lang="en-US" dirty="0" smtClean="0"/>
              <a:t>How to select a post-MBA job?</a:t>
            </a:r>
          </a:p>
          <a:p>
            <a:pPr lvl="1"/>
            <a:r>
              <a:rPr lang="en-US" dirty="0" smtClean="0"/>
              <a:t>Who to hire for your company?</a:t>
            </a:r>
          </a:p>
          <a:p>
            <a:pPr lvl="1"/>
            <a:r>
              <a:rPr lang="en-US" dirty="0" smtClean="0"/>
              <a:t>What startups should you fund?</a:t>
            </a:r>
          </a:p>
          <a:p>
            <a:pPr lvl="1"/>
            <a:r>
              <a:rPr lang="en-US" dirty="0" smtClean="0"/>
              <a:t>Which firm to acquire?</a:t>
            </a:r>
          </a:p>
          <a:p>
            <a:r>
              <a:rPr lang="en-US" dirty="0" smtClean="0"/>
              <a:t>What do these scenarios have in common?</a:t>
            </a:r>
          </a:p>
          <a:p>
            <a:pPr marL="457200" lvl="1" indent="0">
              <a:buNone/>
            </a:pPr>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Six Steps to Rational Decisions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Define the problem</a:t>
            </a:r>
          </a:p>
          <a:p>
            <a:r>
              <a:rPr lang="en-US" dirty="0" smtClean="0"/>
              <a:t>Identify the criteria</a:t>
            </a:r>
          </a:p>
          <a:p>
            <a:r>
              <a:rPr lang="en-US" dirty="0" smtClean="0"/>
              <a:t>Weight the criteria</a:t>
            </a:r>
          </a:p>
          <a:p>
            <a:r>
              <a:rPr lang="en-US" dirty="0" smtClean="0"/>
              <a:t>Generate alternatives</a:t>
            </a:r>
          </a:p>
          <a:p>
            <a:r>
              <a:rPr lang="en-US" dirty="0" smtClean="0"/>
              <a:t>Rate each alternative on each criterion</a:t>
            </a:r>
          </a:p>
          <a:p>
            <a:r>
              <a:rPr lang="en-US" dirty="0" smtClean="0"/>
              <a:t>Compute the optimal decision</a:t>
            </a:r>
          </a:p>
        </p:txBody>
      </p:sp>
    </p:spTree>
    <p:extLst>
      <p:ext uri="{BB962C8B-B14F-4D97-AF65-F5344CB8AC3E}">
        <p14:creationId xmlns:p14="http://schemas.microsoft.com/office/powerpoint/2010/main" val="5435819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System 1 and System 2 Thinking</a:t>
            </a:r>
            <a:endParaRPr lang="en-US" dirty="0"/>
          </a:p>
        </p:txBody>
      </p:sp>
      <p:sp>
        <p:nvSpPr>
          <p:cNvPr id="2" name="Text Placeholder 1"/>
          <p:cNvSpPr>
            <a:spLocks noGrp="1"/>
          </p:cNvSpPr>
          <p:nvPr>
            <p:ph type="body" idx="1"/>
          </p:nvPr>
        </p:nvSpPr>
        <p:spPr>
          <a:solidFill>
            <a:schemeClr val="accent1">
              <a:lumMod val="20000"/>
              <a:lumOff val="80000"/>
            </a:schemeClr>
          </a:solidFill>
        </p:spPr>
        <p:txBody>
          <a:bodyPr/>
          <a:lstStyle/>
          <a:p>
            <a:r>
              <a:rPr lang="en-US" dirty="0" smtClean="0"/>
              <a:t>System 1 Thinking</a:t>
            </a:r>
            <a:endParaRPr lang="en-US" dirty="0"/>
          </a:p>
        </p:txBody>
      </p:sp>
      <p:sp>
        <p:nvSpPr>
          <p:cNvPr id="5" name="Content Placeholder 4"/>
          <p:cNvSpPr>
            <a:spLocks noGrp="1"/>
          </p:cNvSpPr>
          <p:nvPr>
            <p:ph sz="half" idx="2"/>
          </p:nvPr>
        </p:nvSpPr>
        <p:spPr>
          <a:solidFill>
            <a:schemeClr val="accent1">
              <a:lumMod val="20000"/>
              <a:lumOff val="80000"/>
            </a:schemeClr>
          </a:solidFill>
        </p:spPr>
        <p:txBody>
          <a:bodyPr/>
          <a:lstStyle/>
          <a:p>
            <a:r>
              <a:rPr lang="en-US" dirty="0" smtClean="0"/>
              <a:t>Intuitive</a:t>
            </a:r>
          </a:p>
          <a:p>
            <a:r>
              <a:rPr lang="en-US" dirty="0" smtClean="0"/>
              <a:t>Fast</a:t>
            </a:r>
          </a:p>
          <a:p>
            <a:r>
              <a:rPr lang="en-US" dirty="0" smtClean="0"/>
              <a:t>Automatic</a:t>
            </a:r>
          </a:p>
          <a:p>
            <a:r>
              <a:rPr lang="en-US" dirty="0" smtClean="0"/>
              <a:t>Effortless</a:t>
            </a:r>
          </a:p>
          <a:p>
            <a:r>
              <a:rPr lang="en-US" dirty="0" smtClean="0"/>
              <a:t>Implicit</a:t>
            </a:r>
          </a:p>
          <a:p>
            <a:r>
              <a:rPr lang="en-US" dirty="0" smtClean="0"/>
              <a:t>Emotional</a:t>
            </a:r>
          </a:p>
        </p:txBody>
      </p:sp>
      <p:sp>
        <p:nvSpPr>
          <p:cNvPr id="6" name="Text Placeholder 5"/>
          <p:cNvSpPr>
            <a:spLocks noGrp="1"/>
          </p:cNvSpPr>
          <p:nvPr>
            <p:ph type="body" sz="quarter" idx="3"/>
          </p:nvPr>
        </p:nvSpPr>
        <p:spPr>
          <a:solidFill>
            <a:schemeClr val="accent1">
              <a:lumMod val="20000"/>
              <a:lumOff val="80000"/>
            </a:schemeClr>
          </a:solidFill>
        </p:spPr>
        <p:txBody>
          <a:bodyPr/>
          <a:lstStyle/>
          <a:p>
            <a:r>
              <a:rPr lang="en-US" dirty="0" smtClean="0"/>
              <a:t>System 2 Thinking	</a:t>
            </a:r>
            <a:endParaRPr lang="en-US" dirty="0"/>
          </a:p>
        </p:txBody>
      </p:sp>
      <p:sp>
        <p:nvSpPr>
          <p:cNvPr id="7" name="Content Placeholder 6"/>
          <p:cNvSpPr>
            <a:spLocks noGrp="1"/>
          </p:cNvSpPr>
          <p:nvPr>
            <p:ph sz="quarter" idx="4"/>
          </p:nvPr>
        </p:nvSpPr>
        <p:spPr>
          <a:solidFill>
            <a:schemeClr val="accent1">
              <a:lumMod val="20000"/>
              <a:lumOff val="80000"/>
            </a:schemeClr>
          </a:solidFill>
        </p:spPr>
        <p:txBody>
          <a:bodyPr/>
          <a:lstStyle/>
          <a:p>
            <a:r>
              <a:rPr lang="en-US" dirty="0" smtClean="0"/>
              <a:t>Slow</a:t>
            </a:r>
          </a:p>
          <a:p>
            <a:r>
              <a:rPr lang="en-US" dirty="0" smtClean="0"/>
              <a:t>Conscious</a:t>
            </a:r>
          </a:p>
          <a:p>
            <a:r>
              <a:rPr lang="en-US" dirty="0" smtClean="0"/>
              <a:t>Effortful</a:t>
            </a:r>
          </a:p>
          <a:p>
            <a:r>
              <a:rPr lang="en-US" dirty="0" smtClean="0"/>
              <a:t>Explicit</a:t>
            </a:r>
          </a:p>
          <a:p>
            <a:r>
              <a:rPr lang="en-US" dirty="0" smtClean="0"/>
              <a:t>Logical</a:t>
            </a:r>
            <a:endParaRPr lang="en-US" dirty="0"/>
          </a:p>
        </p:txBody>
      </p:sp>
    </p:spTree>
    <p:extLst>
      <p:ext uri="{BB962C8B-B14F-4D97-AF65-F5344CB8AC3E}">
        <p14:creationId xmlns:p14="http://schemas.microsoft.com/office/powerpoint/2010/main" val="1464080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Which Table is Longer?</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499477"/>
            <a:ext cx="8229600" cy="4596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15365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The Bounds of Human Attention and Rationality</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Prescriptive vs. descriptive models</a:t>
            </a:r>
          </a:p>
          <a:p>
            <a:r>
              <a:rPr lang="en-US" dirty="0" smtClean="0"/>
              <a:t>We are </a:t>
            </a:r>
            <a:r>
              <a:rPr lang="en-US" dirty="0" err="1" smtClean="0"/>
              <a:t>satisficers</a:t>
            </a:r>
            <a:r>
              <a:rPr lang="en-US" dirty="0" smtClean="0"/>
              <a:t>, not </a:t>
            </a:r>
            <a:r>
              <a:rPr lang="en-US" dirty="0" err="1" smtClean="0"/>
              <a:t>maximizers</a:t>
            </a:r>
            <a:endParaRPr lang="en-US" dirty="0" smtClean="0"/>
          </a:p>
          <a:p>
            <a:r>
              <a:rPr lang="en-US" dirty="0" smtClean="0"/>
              <a:t>We use heuristics</a:t>
            </a:r>
          </a:p>
          <a:p>
            <a:r>
              <a:rPr lang="en-US" dirty="0" smtClean="0"/>
              <a:t>We discount the future</a:t>
            </a:r>
          </a:p>
          <a:p>
            <a:r>
              <a:rPr lang="en-US" dirty="0" smtClean="0"/>
              <a:t>We care about others’ outcomes</a:t>
            </a:r>
          </a:p>
          <a:p>
            <a:r>
              <a:rPr lang="en-US" dirty="0" smtClean="0"/>
              <a:t>Bounded awareness</a:t>
            </a:r>
          </a:p>
          <a:p>
            <a:r>
              <a:rPr lang="en-US" dirty="0" smtClean="0"/>
              <a:t>Bounded ethicality</a:t>
            </a:r>
          </a:p>
        </p:txBody>
      </p:sp>
    </p:spTree>
    <p:extLst>
      <p:ext uri="{BB962C8B-B14F-4D97-AF65-F5344CB8AC3E}">
        <p14:creationId xmlns:p14="http://schemas.microsoft.com/office/powerpoint/2010/main" val="708013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1362"/>
          </a:xfrm>
        </p:spPr>
        <p:txBody>
          <a:bodyPr/>
          <a:lstStyle/>
          <a:p>
            <a:r>
              <a:rPr lang="en-US" dirty="0" smtClean="0"/>
              <a:t>You are looking to hire a marketing MBA student for your company. You decide to limit your search to new MBA’s from the top six management schools.</a:t>
            </a:r>
            <a:endParaRPr lang="en-US" dirty="0"/>
          </a:p>
        </p:txBody>
      </p:sp>
    </p:spTree>
    <p:extLst>
      <p:ext uri="{BB962C8B-B14F-4D97-AF65-F5344CB8AC3E}">
        <p14:creationId xmlns:p14="http://schemas.microsoft.com/office/powerpoint/2010/main" val="3053375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Four General Heuristics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Availability heuristic</a:t>
            </a:r>
          </a:p>
          <a:p>
            <a:r>
              <a:rPr lang="en-US" dirty="0" smtClean="0"/>
              <a:t>Representativeness heuristic</a:t>
            </a:r>
          </a:p>
          <a:p>
            <a:r>
              <a:rPr lang="en-US" dirty="0" smtClean="0"/>
              <a:t>Confirmation heuristic</a:t>
            </a:r>
          </a:p>
          <a:p>
            <a:r>
              <a:rPr lang="en-US" dirty="0" smtClean="0"/>
              <a:t>Affect heuristic</a:t>
            </a:r>
          </a:p>
        </p:txBody>
      </p:sp>
    </p:spTree>
    <p:extLst>
      <p:ext uri="{BB962C8B-B14F-4D97-AF65-F5344CB8AC3E}">
        <p14:creationId xmlns:p14="http://schemas.microsoft.com/office/powerpoint/2010/main" val="2743470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lstStyle/>
          <a:p>
            <a:r>
              <a:rPr lang="en-US" dirty="0" smtClean="0"/>
              <a:t>Availability Heuristic Examples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Worker proximity</a:t>
            </a:r>
          </a:p>
          <a:p>
            <a:r>
              <a:rPr lang="en-US" dirty="0" smtClean="0"/>
              <a:t>Recent success of comparable products</a:t>
            </a:r>
          </a:p>
          <a:p>
            <a:r>
              <a:rPr lang="en-US" dirty="0" smtClean="0"/>
              <a:t>Buying the stock of popular firms</a:t>
            </a:r>
          </a:p>
        </p:txBody>
      </p:sp>
    </p:spTree>
    <p:extLst>
      <p:ext uri="{BB962C8B-B14F-4D97-AF65-F5344CB8AC3E}">
        <p14:creationId xmlns:p14="http://schemas.microsoft.com/office/powerpoint/2010/main" val="27242757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Representativeness Heuristic Examples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Individual characteristics and sales jobs</a:t>
            </a:r>
          </a:p>
          <a:p>
            <a:r>
              <a:rPr lang="en-US" dirty="0" smtClean="0"/>
              <a:t>Startups and similarity to past ventures</a:t>
            </a:r>
          </a:p>
          <a:p>
            <a:r>
              <a:rPr lang="en-US" dirty="0" smtClean="0"/>
              <a:t>Causes of disease</a:t>
            </a:r>
          </a:p>
        </p:txBody>
      </p:sp>
    </p:spTree>
    <p:extLst>
      <p:ext uri="{BB962C8B-B14F-4D97-AF65-F5344CB8AC3E}">
        <p14:creationId xmlns:p14="http://schemas.microsoft.com/office/powerpoint/2010/main" val="966216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Confirmation Heuristic Examples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Is marijuana related to delinquency?</a:t>
            </a:r>
          </a:p>
          <a:p>
            <a:r>
              <a:rPr lang="en-US" dirty="0" smtClean="0"/>
              <a:t>Are couples who marry under the age of 25 more likely to have bigger families than couples who marry at an older age?</a:t>
            </a:r>
          </a:p>
        </p:txBody>
      </p:sp>
    </p:spTree>
    <p:extLst>
      <p:ext uri="{BB962C8B-B14F-4D97-AF65-F5344CB8AC3E}">
        <p14:creationId xmlns:p14="http://schemas.microsoft.com/office/powerpoint/2010/main" val="37940822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Affect Heuristic Examples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A manager’s mood</a:t>
            </a:r>
          </a:p>
          <a:p>
            <a:r>
              <a:rPr lang="en-US" dirty="0" smtClean="0"/>
              <a:t>An applicant’s similarity to an ex-spouse</a:t>
            </a:r>
          </a:p>
          <a:p>
            <a:r>
              <a:rPr lang="en-US" dirty="0" smtClean="0"/>
              <a:t>The weather</a:t>
            </a:r>
          </a:p>
          <a:p>
            <a:r>
              <a:rPr lang="en-US" dirty="0" smtClean="0"/>
              <a:t>Outrage at a defendant</a:t>
            </a:r>
          </a:p>
        </p:txBody>
      </p:sp>
    </p:spTree>
    <p:extLst>
      <p:ext uri="{BB962C8B-B14F-4D97-AF65-F5344CB8AC3E}">
        <p14:creationId xmlns:p14="http://schemas.microsoft.com/office/powerpoint/2010/main" val="2149545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Other Things to Come</a:t>
            </a:r>
            <a:endParaRPr lang="en-US" dirty="0"/>
          </a:p>
        </p:txBody>
      </p:sp>
      <p:sp>
        <p:nvSpPr>
          <p:cNvPr id="4" name="Content Placeholder 3"/>
          <p:cNvSpPr>
            <a:spLocks noGrp="1"/>
          </p:cNvSpPr>
          <p:nvPr>
            <p:ph idx="1"/>
          </p:nvPr>
        </p:nvSpPr>
        <p:spPr>
          <a:solidFill>
            <a:schemeClr val="accent1">
              <a:lumMod val="20000"/>
              <a:lumOff val="80000"/>
            </a:schemeClr>
          </a:solidFill>
        </p:spPr>
        <p:txBody>
          <a:bodyPr/>
          <a:lstStyle/>
          <a:p>
            <a:r>
              <a:rPr lang="en-US" dirty="0" smtClean="0"/>
              <a:t>Overconfidence</a:t>
            </a:r>
          </a:p>
          <a:p>
            <a:r>
              <a:rPr lang="en-US" dirty="0" smtClean="0"/>
              <a:t>Framing and reversals of preference</a:t>
            </a:r>
          </a:p>
          <a:p>
            <a:r>
              <a:rPr lang="en-US" dirty="0" smtClean="0"/>
              <a:t>Escalation of commitment</a:t>
            </a:r>
          </a:p>
          <a:p>
            <a:r>
              <a:rPr lang="en-US" dirty="0" smtClean="0"/>
              <a:t>Common investment mistakes</a:t>
            </a:r>
          </a:p>
          <a:p>
            <a:r>
              <a:rPr lang="en-US" dirty="0" smtClean="0"/>
              <a:t>Making rational decisions in negotiation</a:t>
            </a:r>
          </a:p>
          <a:p>
            <a:r>
              <a:rPr lang="en-US" dirty="0" smtClean="0"/>
              <a:t>Seven strategies for improved decision-making</a:t>
            </a:r>
          </a:p>
        </p:txBody>
      </p:sp>
    </p:spTree>
    <p:extLst>
      <p:ext uri="{BB962C8B-B14F-4D97-AF65-F5344CB8AC3E}">
        <p14:creationId xmlns:p14="http://schemas.microsoft.com/office/powerpoint/2010/main" val="335645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2194</Words>
  <Application>Microsoft Office PowerPoint</Application>
  <PresentationFormat>On-screen Show (4:3)</PresentationFormat>
  <Paragraphs>198</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Judgment in Managerial Decision Making 8e   Chapter 1 Introduction to Managerial Decision Making</vt:lpstr>
      <vt:lpstr>The Anatomy of Decisions</vt:lpstr>
      <vt:lpstr>Six Steps to Rational Decisions</vt:lpstr>
      <vt:lpstr>System 1 and System 2 Thinking</vt:lpstr>
      <vt:lpstr>Which Table is Longer?</vt:lpstr>
      <vt:lpstr>The Bounds of Human Attention and Rationality</vt:lpstr>
      <vt:lpstr>You are looking to hire a marketing MBA student for your company. You decide to limit your search to new MBA’s from the top six management schools.</vt:lpstr>
      <vt:lpstr>Four General Heuristics</vt:lpstr>
      <vt:lpstr>Availability Heuristic Examples</vt:lpstr>
      <vt:lpstr>Representativeness Heuristic Examples</vt:lpstr>
      <vt:lpstr>Confirmation Heuristic Examples</vt:lpstr>
      <vt:lpstr>Affect Heuristic Examples</vt:lpstr>
      <vt:lpstr>Other Things to Come</vt:lpstr>
    </vt:vector>
  </TitlesOfParts>
  <Company>Haas Computing Services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Kristen R</cp:lastModifiedBy>
  <cp:revision>15</cp:revision>
  <dcterms:created xsi:type="dcterms:W3CDTF">2012-05-22T06:14:36Z</dcterms:created>
  <dcterms:modified xsi:type="dcterms:W3CDTF">2016-07-08T18:07:42Z</dcterms:modified>
</cp:coreProperties>
</file>